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79" r:id="rId5"/>
    <p:sldId id="291" r:id="rId6"/>
    <p:sldId id="280" r:id="rId7"/>
    <p:sldId id="278" r:id="rId8"/>
    <p:sldId id="310" r:id="rId9"/>
    <p:sldId id="312" r:id="rId10"/>
    <p:sldId id="314" r:id="rId11"/>
    <p:sldId id="321" r:id="rId12"/>
    <p:sldId id="315" r:id="rId13"/>
    <p:sldId id="316" r:id="rId14"/>
    <p:sldId id="317" r:id="rId15"/>
    <p:sldId id="272" r:id="rId16"/>
    <p:sldId id="318" r:id="rId17"/>
    <p:sldId id="32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C60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3396F7-CB7C-49F3-978C-592CF063F5D8}" v="7" dt="2023-10-02T19:38:06.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046" autoAdjust="0"/>
  </p:normalViewPr>
  <p:slideViewPr>
    <p:cSldViewPr snapToGrid="0">
      <p:cViewPr varScale="1">
        <p:scale>
          <a:sx n="90" d="100"/>
          <a:sy n="90" d="100"/>
        </p:scale>
        <p:origin x="12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n Ajanaku" userId="d94c8f35-246e-4b13-8902-9d33799db7ef" providerId="ADAL" clId="{5F3396F7-CB7C-49F3-978C-592CF063F5D8}"/>
    <pc:docChg chg="custSel modSld">
      <pc:chgData name="Ayan Ajanaku" userId="d94c8f35-246e-4b13-8902-9d33799db7ef" providerId="ADAL" clId="{5F3396F7-CB7C-49F3-978C-592CF063F5D8}" dt="2023-10-02T23:50:43.823" v="1506" actId="20577"/>
      <pc:docMkLst>
        <pc:docMk/>
      </pc:docMkLst>
      <pc:sldChg chg="modNotesTx">
        <pc:chgData name="Ayan Ajanaku" userId="d94c8f35-246e-4b13-8902-9d33799db7ef" providerId="ADAL" clId="{5F3396F7-CB7C-49F3-978C-592CF063F5D8}" dt="2023-10-02T21:38:51.294" v="1494" actId="20577"/>
        <pc:sldMkLst>
          <pc:docMk/>
          <pc:sldMk cId="2524184124" sldId="272"/>
        </pc:sldMkLst>
      </pc:sldChg>
      <pc:sldChg chg="modSp mod modNotesTx">
        <pc:chgData name="Ayan Ajanaku" userId="d94c8f35-246e-4b13-8902-9d33799db7ef" providerId="ADAL" clId="{5F3396F7-CB7C-49F3-978C-592CF063F5D8}" dt="2023-10-02T16:17:23.009" v="461" actId="20577"/>
        <pc:sldMkLst>
          <pc:docMk/>
          <pc:sldMk cId="2621305418" sldId="278"/>
        </pc:sldMkLst>
        <pc:picChg chg="mod">
          <ac:chgData name="Ayan Ajanaku" userId="d94c8f35-246e-4b13-8902-9d33799db7ef" providerId="ADAL" clId="{5F3396F7-CB7C-49F3-978C-592CF063F5D8}" dt="2023-10-02T16:16:50.459" v="402" actId="14100"/>
          <ac:picMkLst>
            <pc:docMk/>
            <pc:sldMk cId="2621305418" sldId="278"/>
            <ac:picMk id="5" creationId="{828B9E95-1F3F-4C8C-B42D-4782BE9A7094}"/>
          </ac:picMkLst>
        </pc:picChg>
      </pc:sldChg>
      <pc:sldChg chg="delSp modSp mod modNotesTx">
        <pc:chgData name="Ayan Ajanaku" userId="d94c8f35-246e-4b13-8902-9d33799db7ef" providerId="ADAL" clId="{5F3396F7-CB7C-49F3-978C-592CF063F5D8}" dt="2023-10-02T19:41:31.185" v="915" actId="20577"/>
        <pc:sldMkLst>
          <pc:docMk/>
          <pc:sldMk cId="2839277820" sldId="280"/>
        </pc:sldMkLst>
        <pc:spChg chg="mod">
          <ac:chgData name="Ayan Ajanaku" userId="d94c8f35-246e-4b13-8902-9d33799db7ef" providerId="ADAL" clId="{5F3396F7-CB7C-49F3-978C-592CF063F5D8}" dt="2023-10-02T19:40:00.754" v="796" actId="20577"/>
          <ac:spMkLst>
            <pc:docMk/>
            <pc:sldMk cId="2839277820" sldId="280"/>
            <ac:spMk id="2" creationId="{8DA4239F-D384-4256-89B1-905B8F259F15}"/>
          </ac:spMkLst>
        </pc:spChg>
        <pc:spChg chg="del mod">
          <ac:chgData name="Ayan Ajanaku" userId="d94c8f35-246e-4b13-8902-9d33799db7ef" providerId="ADAL" clId="{5F3396F7-CB7C-49F3-978C-592CF063F5D8}" dt="2023-10-02T16:04:53.537" v="57" actId="478"/>
          <ac:spMkLst>
            <pc:docMk/>
            <pc:sldMk cId="2839277820" sldId="280"/>
            <ac:spMk id="3" creationId="{BF2E98C8-419D-461A-91A9-142DD591F4BD}"/>
          </ac:spMkLst>
        </pc:spChg>
      </pc:sldChg>
      <pc:sldChg chg="modNotesTx">
        <pc:chgData name="Ayan Ajanaku" userId="d94c8f35-246e-4b13-8902-9d33799db7ef" providerId="ADAL" clId="{5F3396F7-CB7C-49F3-978C-592CF063F5D8}" dt="2023-10-02T16:07:49.451" v="206"/>
        <pc:sldMkLst>
          <pc:docMk/>
          <pc:sldMk cId="2849780379" sldId="291"/>
        </pc:sldMkLst>
      </pc:sldChg>
      <pc:sldChg chg="addSp modSp mod modNotesTx">
        <pc:chgData name="Ayan Ajanaku" userId="d94c8f35-246e-4b13-8902-9d33799db7ef" providerId="ADAL" clId="{5F3396F7-CB7C-49F3-978C-592CF063F5D8}" dt="2023-10-02T21:33:08.291" v="1399" actId="20577"/>
        <pc:sldMkLst>
          <pc:docMk/>
          <pc:sldMk cId="2163042981" sldId="310"/>
        </pc:sldMkLst>
        <pc:spChg chg="add mod">
          <ac:chgData name="Ayan Ajanaku" userId="d94c8f35-246e-4b13-8902-9d33799db7ef" providerId="ADAL" clId="{5F3396F7-CB7C-49F3-978C-592CF063F5D8}" dt="2023-10-02T16:22:56.472" v="651" actId="14100"/>
          <ac:spMkLst>
            <pc:docMk/>
            <pc:sldMk cId="2163042981" sldId="310"/>
            <ac:spMk id="2" creationId="{F7270CBC-D45C-7770-DA7F-BA7D608D3B5E}"/>
          </ac:spMkLst>
        </pc:spChg>
        <pc:spChg chg="mod">
          <ac:chgData name="Ayan Ajanaku" userId="d94c8f35-246e-4b13-8902-9d33799db7ef" providerId="ADAL" clId="{5F3396F7-CB7C-49F3-978C-592CF063F5D8}" dt="2023-10-02T21:33:08.291" v="1399" actId="20577"/>
          <ac:spMkLst>
            <pc:docMk/>
            <pc:sldMk cId="2163042981" sldId="310"/>
            <ac:spMk id="10" creationId="{82C78288-0BF1-211B-F9E2-AE2F112EB010}"/>
          </ac:spMkLst>
        </pc:spChg>
      </pc:sldChg>
      <pc:sldChg chg="modSp mod">
        <pc:chgData name="Ayan Ajanaku" userId="d94c8f35-246e-4b13-8902-9d33799db7ef" providerId="ADAL" clId="{5F3396F7-CB7C-49F3-978C-592CF063F5D8}" dt="2023-10-02T21:35:03.176" v="1442" actId="20577"/>
        <pc:sldMkLst>
          <pc:docMk/>
          <pc:sldMk cId="858290074" sldId="312"/>
        </pc:sldMkLst>
        <pc:spChg chg="mod">
          <ac:chgData name="Ayan Ajanaku" userId="d94c8f35-246e-4b13-8902-9d33799db7ef" providerId="ADAL" clId="{5F3396F7-CB7C-49F3-978C-592CF063F5D8}" dt="2023-10-02T21:35:03.176" v="1442" actId="20577"/>
          <ac:spMkLst>
            <pc:docMk/>
            <pc:sldMk cId="858290074" sldId="312"/>
            <ac:spMk id="3" creationId="{8B80B1FC-40FF-49BD-AAC9-1955E353B22E}"/>
          </ac:spMkLst>
        </pc:spChg>
      </pc:sldChg>
      <pc:sldChg chg="modSp mod">
        <pc:chgData name="Ayan Ajanaku" userId="d94c8f35-246e-4b13-8902-9d33799db7ef" providerId="ADAL" clId="{5F3396F7-CB7C-49F3-978C-592CF063F5D8}" dt="2023-10-02T21:35:39.545" v="1448" actId="20577"/>
        <pc:sldMkLst>
          <pc:docMk/>
          <pc:sldMk cId="84671456" sldId="314"/>
        </pc:sldMkLst>
        <pc:spChg chg="mod">
          <ac:chgData name="Ayan Ajanaku" userId="d94c8f35-246e-4b13-8902-9d33799db7ef" providerId="ADAL" clId="{5F3396F7-CB7C-49F3-978C-592CF063F5D8}" dt="2023-10-02T19:53:28.419" v="981" actId="113"/>
          <ac:spMkLst>
            <pc:docMk/>
            <pc:sldMk cId="84671456" sldId="314"/>
            <ac:spMk id="9" creationId="{988658C2-29E8-941E-3A87-BD67478322C7}"/>
          </ac:spMkLst>
        </pc:spChg>
        <pc:spChg chg="mod">
          <ac:chgData name="Ayan Ajanaku" userId="d94c8f35-246e-4b13-8902-9d33799db7ef" providerId="ADAL" clId="{5F3396F7-CB7C-49F3-978C-592CF063F5D8}" dt="2023-10-02T21:35:39.545" v="1448" actId="20577"/>
          <ac:spMkLst>
            <pc:docMk/>
            <pc:sldMk cId="84671456" sldId="314"/>
            <ac:spMk id="10" creationId="{ADB16F2A-4B1C-7204-EACC-F88B46CC7B93}"/>
          </ac:spMkLst>
        </pc:spChg>
      </pc:sldChg>
      <pc:sldChg chg="modNotesTx">
        <pc:chgData name="Ayan Ajanaku" userId="d94c8f35-246e-4b13-8902-9d33799db7ef" providerId="ADAL" clId="{5F3396F7-CB7C-49F3-978C-592CF063F5D8}" dt="2023-10-02T19:59:45.886" v="1374" actId="20577"/>
        <pc:sldMkLst>
          <pc:docMk/>
          <pc:sldMk cId="3023775110" sldId="315"/>
        </pc:sldMkLst>
      </pc:sldChg>
      <pc:sldChg chg="modNotesTx">
        <pc:chgData name="Ayan Ajanaku" userId="d94c8f35-246e-4b13-8902-9d33799db7ef" providerId="ADAL" clId="{5F3396F7-CB7C-49F3-978C-592CF063F5D8}" dt="2023-10-02T20:03:48.954" v="1395" actId="20577"/>
        <pc:sldMkLst>
          <pc:docMk/>
          <pc:sldMk cId="2026662182" sldId="317"/>
        </pc:sldMkLst>
      </pc:sldChg>
      <pc:sldChg chg="addSp delSp modSp mod">
        <pc:chgData name="Ayan Ajanaku" userId="d94c8f35-246e-4b13-8902-9d33799db7ef" providerId="ADAL" clId="{5F3396F7-CB7C-49F3-978C-592CF063F5D8}" dt="2023-10-02T23:50:43.823" v="1506" actId="20577"/>
        <pc:sldMkLst>
          <pc:docMk/>
          <pc:sldMk cId="4135095807" sldId="320"/>
        </pc:sldMkLst>
        <pc:spChg chg="add del mod">
          <ac:chgData name="Ayan Ajanaku" userId="d94c8f35-246e-4b13-8902-9d33799db7ef" providerId="ADAL" clId="{5F3396F7-CB7C-49F3-978C-592CF063F5D8}" dt="2023-10-02T16:13:08.164" v="229"/>
          <ac:spMkLst>
            <pc:docMk/>
            <pc:sldMk cId="4135095807" sldId="320"/>
            <ac:spMk id="3" creationId="{FFA81374-675E-DD7F-3E6E-8B2FBCC7D18C}"/>
          </ac:spMkLst>
        </pc:spChg>
        <pc:spChg chg="add mod">
          <ac:chgData name="Ayan Ajanaku" userId="d94c8f35-246e-4b13-8902-9d33799db7ef" providerId="ADAL" clId="{5F3396F7-CB7C-49F3-978C-592CF063F5D8}" dt="2023-10-02T23:50:43.823" v="1506" actId="20577"/>
          <ac:spMkLst>
            <pc:docMk/>
            <pc:sldMk cId="4135095807" sldId="320"/>
            <ac:spMk id="4" creationId="{28276281-5870-4397-8A88-855AF27E1621}"/>
          </ac:spMkLst>
        </pc:spChg>
        <pc:spChg chg="add mod">
          <ac:chgData name="Ayan Ajanaku" userId="d94c8f35-246e-4b13-8902-9d33799db7ef" providerId="ADAL" clId="{5F3396F7-CB7C-49F3-978C-592CF063F5D8}" dt="2023-10-02T16:15:48.370" v="384" actId="1076"/>
          <ac:spMkLst>
            <pc:docMk/>
            <pc:sldMk cId="4135095807" sldId="320"/>
            <ac:spMk id="5" creationId="{7FA78609-2514-F4C2-599D-FF8F84DD1EB5}"/>
          </ac:spMkLst>
        </pc:spChg>
        <pc:picChg chg="mod">
          <ac:chgData name="Ayan Ajanaku" userId="d94c8f35-246e-4b13-8902-9d33799db7ef" providerId="ADAL" clId="{5F3396F7-CB7C-49F3-978C-592CF063F5D8}" dt="2023-10-02T16:14:21.916" v="326" actId="14100"/>
          <ac:picMkLst>
            <pc:docMk/>
            <pc:sldMk cId="4135095807" sldId="320"/>
            <ac:picMk id="9" creationId="{C19BDEEB-6A9B-B55A-9623-113E982B49AD}"/>
          </ac:picMkLst>
        </pc:picChg>
      </pc:sldChg>
      <pc:sldChg chg="modNotesTx">
        <pc:chgData name="Ayan Ajanaku" userId="d94c8f35-246e-4b13-8902-9d33799db7ef" providerId="ADAL" clId="{5F3396F7-CB7C-49F3-978C-592CF063F5D8}" dt="2023-10-02T21:36:36.957" v="1465" actId="20577"/>
        <pc:sldMkLst>
          <pc:docMk/>
          <pc:sldMk cId="1135223069" sldId="3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7AC53-B03B-47F2-A125-0B5457B5BD96}"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198E99-6A03-44F5-8F08-22DEEE90D43F}" type="slidenum">
              <a:rPr lang="en-US" smtClean="0"/>
              <a:t>‹#›</a:t>
            </a:fld>
            <a:endParaRPr lang="en-US"/>
          </a:p>
        </p:txBody>
      </p:sp>
    </p:spTree>
    <p:extLst>
      <p:ext uri="{BB962C8B-B14F-4D97-AF65-F5344CB8AC3E}">
        <p14:creationId xmlns:p14="http://schemas.microsoft.com/office/powerpoint/2010/main" val="14288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EBEBEB"/>
                </a:solidFill>
                <a:effectLst/>
                <a:latin typeface="+mj-lt"/>
                <a:ea typeface="+mj-ea"/>
                <a:cs typeface="+mj-cs"/>
              </a:rPr>
              <a:t>The global book publishing industry accounts for over $100 billion of annual revenue.</a:t>
            </a:r>
            <a:endParaRPr lang="en-US" dirty="0"/>
          </a:p>
        </p:txBody>
      </p:sp>
      <p:sp>
        <p:nvSpPr>
          <p:cNvPr id="4" name="Slide Number Placeholder 3"/>
          <p:cNvSpPr>
            <a:spLocks noGrp="1"/>
          </p:cNvSpPr>
          <p:nvPr>
            <p:ph type="sldNum" sz="quarter" idx="5"/>
          </p:nvPr>
        </p:nvSpPr>
        <p:spPr/>
        <p:txBody>
          <a:bodyPr/>
          <a:lstStyle/>
          <a:p>
            <a:fld id="{E4198E99-6A03-44F5-8F08-22DEEE90D43F}" type="slidenum">
              <a:rPr lang="en-US" smtClean="0"/>
              <a:t>2</a:t>
            </a:fld>
            <a:endParaRPr lang="en-US"/>
          </a:p>
        </p:txBody>
      </p:sp>
    </p:spTree>
    <p:extLst>
      <p:ext uri="{BB962C8B-B14F-4D97-AF65-F5344CB8AC3E}">
        <p14:creationId xmlns:p14="http://schemas.microsoft.com/office/powerpoint/2010/main" val="4072170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bar chart also created through High Charts about the number of published books before and during the pandemic. Fiction and Literary are at the top at 6000 and 7000 before the pandemic, and 6000 and 10,000 during the pandemic. It’s also important to note that fiction has many subcategories. We see that there was an incredible spike in Adult General Fiction overall during the pandemic, which told us that category was still holding strong.</a:t>
            </a:r>
          </a:p>
        </p:txBody>
      </p:sp>
      <p:sp>
        <p:nvSpPr>
          <p:cNvPr id="4" name="Slide Number Placeholder 3"/>
          <p:cNvSpPr>
            <a:spLocks noGrp="1"/>
          </p:cNvSpPr>
          <p:nvPr>
            <p:ph type="sldNum" sz="quarter" idx="5"/>
          </p:nvPr>
        </p:nvSpPr>
        <p:spPr/>
        <p:txBody>
          <a:bodyPr/>
          <a:lstStyle/>
          <a:p>
            <a:fld id="{E4198E99-6A03-44F5-8F08-22DEEE90D43F}" type="slidenum">
              <a:rPr lang="en-US" smtClean="0"/>
              <a:t>11</a:t>
            </a:fld>
            <a:endParaRPr lang="en-US"/>
          </a:p>
        </p:txBody>
      </p:sp>
    </p:spTree>
    <p:extLst>
      <p:ext uri="{BB962C8B-B14F-4D97-AF65-F5344CB8AC3E}">
        <p14:creationId xmlns:p14="http://schemas.microsoft.com/office/powerpoint/2010/main" val="918022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these statistics there was obviously significant growth in the industry during the pandemic. As you can see, adult books, children's books, and religious presses had major increases. But professional books and higher education materials dropped, probably due to the fact that there wasn’t really a school to go back to. Also, this information wasn’t pulled from Edelweiss, they were from the Association of American Publishers, but given more time this is an area we would explore. We just thought it would be helpful to visualize and understand how the industry grew.</a:t>
            </a:r>
          </a:p>
        </p:txBody>
      </p:sp>
      <p:sp>
        <p:nvSpPr>
          <p:cNvPr id="4" name="Slide Number Placeholder 3"/>
          <p:cNvSpPr>
            <a:spLocks noGrp="1"/>
          </p:cNvSpPr>
          <p:nvPr>
            <p:ph type="sldNum" sz="quarter" idx="5"/>
          </p:nvPr>
        </p:nvSpPr>
        <p:spPr/>
        <p:txBody>
          <a:bodyPr/>
          <a:lstStyle/>
          <a:p>
            <a:fld id="{E4198E99-6A03-44F5-8F08-22DEEE90D43F}" type="slidenum">
              <a:rPr lang="en-US" smtClean="0"/>
              <a:t>12</a:t>
            </a:fld>
            <a:endParaRPr lang="en-US"/>
          </a:p>
        </p:txBody>
      </p:sp>
    </p:spTree>
    <p:extLst>
      <p:ext uri="{BB962C8B-B14F-4D97-AF65-F5344CB8AC3E}">
        <p14:creationId xmlns:p14="http://schemas.microsoft.com/office/powerpoint/2010/main" val="3615003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slides... “In short, always patronize your local independent bookstore when possible!”</a:t>
            </a:r>
          </a:p>
        </p:txBody>
      </p:sp>
      <p:sp>
        <p:nvSpPr>
          <p:cNvPr id="4" name="Slide Number Placeholder 3"/>
          <p:cNvSpPr>
            <a:spLocks noGrp="1"/>
          </p:cNvSpPr>
          <p:nvPr>
            <p:ph type="sldNum" sz="quarter" idx="5"/>
          </p:nvPr>
        </p:nvSpPr>
        <p:spPr/>
        <p:txBody>
          <a:bodyPr/>
          <a:lstStyle/>
          <a:p>
            <a:fld id="{E4198E99-6A03-44F5-8F08-22DEEE90D43F}" type="slidenum">
              <a:rPr lang="en-US" smtClean="0"/>
              <a:t>3</a:t>
            </a:fld>
            <a:endParaRPr lang="en-US"/>
          </a:p>
        </p:txBody>
      </p:sp>
    </p:spTree>
    <p:extLst>
      <p:ext uri="{BB962C8B-B14F-4D97-AF65-F5344CB8AC3E}">
        <p14:creationId xmlns:p14="http://schemas.microsoft.com/office/powerpoint/2010/main" val="560338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Historically these are some of the most popular genres as far as sales and publication counts are concerned.</a:t>
            </a:r>
            <a:r>
              <a:rPr lang="en-US" b="0" i="0" dirty="0">
                <a:solidFill>
                  <a:srgbClr val="000000"/>
                </a:solidFill>
                <a:effectLst/>
                <a:latin typeface="Palatino"/>
              </a:rPr>
              <a:t> We weren’t sure if these genres might have changed during the pandemic which ignited some of our curiosity.</a:t>
            </a:r>
          </a:p>
          <a:p>
            <a:endParaRPr lang="en-US" dirty="0"/>
          </a:p>
        </p:txBody>
      </p:sp>
      <p:sp>
        <p:nvSpPr>
          <p:cNvPr id="4" name="Slide Number Placeholder 3"/>
          <p:cNvSpPr>
            <a:spLocks noGrp="1"/>
          </p:cNvSpPr>
          <p:nvPr>
            <p:ph type="sldNum" sz="quarter" idx="5"/>
          </p:nvPr>
        </p:nvSpPr>
        <p:spPr/>
        <p:txBody>
          <a:bodyPr/>
          <a:lstStyle/>
          <a:p>
            <a:fld id="{E4198E99-6A03-44F5-8F08-22DEEE90D43F}" type="slidenum">
              <a:rPr lang="en-US" smtClean="0"/>
              <a:t>4</a:t>
            </a:fld>
            <a:endParaRPr lang="en-US"/>
          </a:p>
        </p:txBody>
      </p:sp>
    </p:spTree>
    <p:extLst>
      <p:ext uri="{BB962C8B-B14F-4D97-AF65-F5344CB8AC3E}">
        <p14:creationId xmlns:p14="http://schemas.microsoft.com/office/powerpoint/2010/main" val="154766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 for this small technology company called Edelweiss.</a:t>
            </a:r>
          </a:p>
        </p:txBody>
      </p:sp>
      <p:sp>
        <p:nvSpPr>
          <p:cNvPr id="4" name="Slide Number Placeholder 3"/>
          <p:cNvSpPr>
            <a:spLocks noGrp="1"/>
          </p:cNvSpPr>
          <p:nvPr>
            <p:ph type="sldNum" sz="quarter" idx="5"/>
          </p:nvPr>
        </p:nvSpPr>
        <p:spPr/>
        <p:txBody>
          <a:bodyPr/>
          <a:lstStyle/>
          <a:p>
            <a:fld id="{E4198E99-6A03-44F5-8F08-22DEEE90D43F}" type="slidenum">
              <a:rPr lang="en-US" smtClean="0"/>
              <a:t>5</a:t>
            </a:fld>
            <a:endParaRPr lang="en-US"/>
          </a:p>
        </p:txBody>
      </p:sp>
    </p:spTree>
    <p:extLst>
      <p:ext uri="{BB962C8B-B14F-4D97-AF65-F5344CB8AC3E}">
        <p14:creationId xmlns:p14="http://schemas.microsoft.com/office/powerpoint/2010/main" val="139389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is all the data related to a title</a:t>
            </a:r>
          </a:p>
          <a:p>
            <a:r>
              <a:rPr lang="en-US" dirty="0"/>
              <a:t>ONIX - An XML-based standard for rich book metadata, providing a consistent way for publishers, retailers and their supply chain partners to communicate rich information about their products. </a:t>
            </a:r>
          </a:p>
        </p:txBody>
      </p:sp>
      <p:sp>
        <p:nvSpPr>
          <p:cNvPr id="4" name="Slide Number Placeholder 3"/>
          <p:cNvSpPr>
            <a:spLocks noGrp="1"/>
          </p:cNvSpPr>
          <p:nvPr>
            <p:ph type="sldNum" sz="quarter" idx="5"/>
          </p:nvPr>
        </p:nvSpPr>
        <p:spPr/>
        <p:txBody>
          <a:bodyPr/>
          <a:lstStyle/>
          <a:p>
            <a:fld id="{E4198E99-6A03-44F5-8F08-22DEEE90D43F}" type="slidenum">
              <a:rPr lang="en-US" smtClean="0"/>
              <a:t>6</a:t>
            </a:fld>
            <a:endParaRPr lang="en-US"/>
          </a:p>
        </p:txBody>
      </p:sp>
    </p:spTree>
    <p:extLst>
      <p:ext uri="{BB962C8B-B14F-4D97-AF65-F5344CB8AC3E}">
        <p14:creationId xmlns:p14="http://schemas.microsoft.com/office/powerpoint/2010/main" val="1198141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98E99-6A03-44F5-8F08-22DEEE90D43F}" type="slidenum">
              <a:rPr lang="en-US" smtClean="0"/>
              <a:t>7</a:t>
            </a:fld>
            <a:endParaRPr lang="en-US"/>
          </a:p>
        </p:txBody>
      </p:sp>
    </p:spTree>
    <p:extLst>
      <p:ext uri="{BB962C8B-B14F-4D97-AF65-F5344CB8AC3E}">
        <p14:creationId xmlns:p14="http://schemas.microsoft.com/office/powerpoint/2010/main" val="291130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it was Jasmine’s turn to create the other HTML pages, while I created the JavaScript code for these visualizations. It was difficult at first because without HTML pages I wasn’t able to visualize these charts, but I was able to find a website that could put everything together called </a:t>
            </a:r>
            <a:r>
              <a:rPr lang="en-US" dirty="0" err="1"/>
              <a:t>JSFiddle</a:t>
            </a:r>
            <a:r>
              <a:rPr lang="en-US" dirty="0"/>
              <a:t>. On this application, you can enter the HTML, CSS, and JavaScript and visualize it. That way, I was able to play around with dummy data while Jasmine was working on the index. </a:t>
            </a:r>
          </a:p>
        </p:txBody>
      </p:sp>
      <p:sp>
        <p:nvSpPr>
          <p:cNvPr id="4" name="Slide Number Placeholder 3"/>
          <p:cNvSpPr>
            <a:spLocks noGrp="1"/>
          </p:cNvSpPr>
          <p:nvPr>
            <p:ph type="sldNum" sz="quarter" idx="5"/>
          </p:nvPr>
        </p:nvSpPr>
        <p:spPr/>
        <p:txBody>
          <a:bodyPr/>
          <a:lstStyle/>
          <a:p>
            <a:fld id="{E4198E99-6A03-44F5-8F08-22DEEE90D43F}" type="slidenum">
              <a:rPr lang="en-US" smtClean="0"/>
              <a:t>8</a:t>
            </a:fld>
            <a:endParaRPr lang="en-US"/>
          </a:p>
        </p:txBody>
      </p:sp>
    </p:spTree>
    <p:extLst>
      <p:ext uri="{BB962C8B-B14F-4D97-AF65-F5344CB8AC3E}">
        <p14:creationId xmlns:p14="http://schemas.microsoft.com/office/powerpoint/2010/main" val="3520777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visualization we created is a pie chart using Google Charts as a library. These pie charts are about the different users of Edelweiss (</a:t>
            </a:r>
            <a:r>
              <a:rPr lang="en-US" b="1" i="0" dirty="0" err="1">
                <a:solidFill>
                  <a:srgbClr val="E8EAED"/>
                </a:solidFill>
                <a:effectLst/>
                <a:latin typeface="Roboto" panose="02000000000000000000" pitchFamily="2" charset="0"/>
              </a:rPr>
              <a:t>ay</a:t>
            </a:r>
            <a:r>
              <a:rPr lang="en-US" b="0" i="0" dirty="0" err="1">
                <a:solidFill>
                  <a:srgbClr val="BDC1C6"/>
                </a:solidFill>
                <a:effectLst/>
                <a:latin typeface="Roboto" panose="02000000000000000000" pitchFamily="2" charset="0"/>
              </a:rPr>
              <a:t>·</a:t>
            </a:r>
            <a:r>
              <a:rPr lang="en-US" b="0" i="0" dirty="0" err="1">
                <a:solidFill>
                  <a:srgbClr val="E8EAED"/>
                </a:solidFill>
                <a:effectLst/>
                <a:latin typeface="Roboto" panose="02000000000000000000" pitchFamily="2" charset="0"/>
              </a:rPr>
              <a:t>duhl</a:t>
            </a:r>
            <a:r>
              <a:rPr lang="en-US" b="0" i="0" dirty="0" err="1">
                <a:solidFill>
                  <a:srgbClr val="BDC1C6"/>
                </a:solidFill>
                <a:effectLst/>
                <a:latin typeface="Roboto" panose="02000000000000000000" pitchFamily="2" charset="0"/>
              </a:rPr>
              <a:t>·</a:t>
            </a:r>
            <a:r>
              <a:rPr lang="en-US" b="0" i="0" dirty="0" err="1">
                <a:solidFill>
                  <a:srgbClr val="E8EAED"/>
                </a:solidFill>
                <a:effectLst/>
                <a:latin typeface="Roboto" panose="02000000000000000000" pitchFamily="2" charset="0"/>
              </a:rPr>
              <a:t>vise</a:t>
            </a:r>
            <a:r>
              <a:rPr lang="en-US" b="0" i="0" dirty="0">
                <a:solidFill>
                  <a:srgbClr val="E8EAED"/>
                </a:solidFill>
                <a:effectLst/>
                <a:latin typeface="Roboto" panose="02000000000000000000" pitchFamily="2" charset="0"/>
              </a:rPr>
              <a:t>) </a:t>
            </a:r>
            <a:r>
              <a:rPr lang="en-US" dirty="0"/>
              <a:t>before the pandemic and during the pandemic. We noticed that bloggers are the most common user type at 41.9% which rises to 43.5% during the pandemic. There are significantly more bloggers than reviewers or book sellers because they are individuals, while other user types often represent themselves as a business or school. The vast majority of bloggers and reviewers are social media influencers on </a:t>
            </a:r>
            <a:r>
              <a:rPr lang="en-US" dirty="0" err="1"/>
              <a:t>bookstagram</a:t>
            </a:r>
            <a:r>
              <a:rPr lang="en-US" dirty="0"/>
              <a:t> or book </a:t>
            </a:r>
            <a:r>
              <a:rPr lang="en-US" dirty="0" err="1"/>
              <a:t>tok</a:t>
            </a:r>
            <a:r>
              <a:rPr lang="en-US" dirty="0"/>
              <a:t>  who use Edelweiss to learn about books and review them. And you can’t see it on this PowerPoint, but booksellers are the only user type category that decreased in number during the pandemic, from 13% to 11%, most likely due to the obvious challenges of having to close their doors and compete directly with Amazon through online ordering.</a:t>
            </a:r>
          </a:p>
          <a:p>
            <a:endParaRPr lang="en-US" dirty="0"/>
          </a:p>
        </p:txBody>
      </p:sp>
      <p:sp>
        <p:nvSpPr>
          <p:cNvPr id="4" name="Slide Number Placeholder 3"/>
          <p:cNvSpPr>
            <a:spLocks noGrp="1"/>
          </p:cNvSpPr>
          <p:nvPr>
            <p:ph type="sldNum" sz="quarter" idx="5"/>
          </p:nvPr>
        </p:nvSpPr>
        <p:spPr/>
        <p:txBody>
          <a:bodyPr/>
          <a:lstStyle/>
          <a:p>
            <a:fld id="{E4198E99-6A03-44F5-8F08-22DEEE90D43F}" type="slidenum">
              <a:rPr lang="en-US" smtClean="0"/>
              <a:t>9</a:t>
            </a:fld>
            <a:endParaRPr lang="en-US"/>
          </a:p>
        </p:txBody>
      </p:sp>
    </p:spTree>
    <p:extLst>
      <p:ext uri="{BB962C8B-B14F-4D97-AF65-F5344CB8AC3E}">
        <p14:creationId xmlns:p14="http://schemas.microsoft.com/office/powerpoint/2010/main" val="339632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visualization is a line chart done by HighCharts. This shows the average retail price for each genre, both pre-pandemic and during pandemic. Generally, prices will rise due to inflation but in this case, retail prices were lower during the pandemic than before. As to why store prices lowered, there could so many reasons, from increased competition, to consumers being more price-sensitive, or e-book sales because e-books are cheaper. But as to the exact reason why the shift happened, we unfortunately have no clue. </a:t>
            </a:r>
          </a:p>
        </p:txBody>
      </p:sp>
      <p:sp>
        <p:nvSpPr>
          <p:cNvPr id="4" name="Slide Number Placeholder 3"/>
          <p:cNvSpPr>
            <a:spLocks noGrp="1"/>
          </p:cNvSpPr>
          <p:nvPr>
            <p:ph type="sldNum" sz="quarter" idx="5"/>
          </p:nvPr>
        </p:nvSpPr>
        <p:spPr/>
        <p:txBody>
          <a:bodyPr/>
          <a:lstStyle/>
          <a:p>
            <a:fld id="{E4198E99-6A03-44F5-8F08-22DEEE90D43F}" type="slidenum">
              <a:rPr lang="en-US" smtClean="0"/>
              <a:t>10</a:t>
            </a:fld>
            <a:endParaRPr lang="en-US"/>
          </a:p>
        </p:txBody>
      </p:sp>
    </p:spTree>
    <p:extLst>
      <p:ext uri="{BB962C8B-B14F-4D97-AF65-F5344CB8AC3E}">
        <p14:creationId xmlns:p14="http://schemas.microsoft.com/office/powerpoint/2010/main" val="2707177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217213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B7E5BB-E212-4AB4-96BE-FDDBD75530B3}"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351083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1093827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66869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3553163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133127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3598489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3015110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285421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279520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269735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B7E5BB-E212-4AB4-96BE-FDDBD75530B3}"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149545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B7E5BB-E212-4AB4-96BE-FDDBD75530B3}"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194259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1112814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1536970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0B7E5BB-E212-4AB4-96BE-FDDBD75530B3}" type="datetimeFigureOut">
              <a:rPr lang="en-US" smtClean="0"/>
              <a:t>10/2/2023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1576994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B7E5BB-E212-4AB4-96BE-FDDBD75530B3}"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DEE0C-986B-4774-9D9A-BA9645FF0EE9}" type="slidenum">
              <a:rPr lang="en-US" smtClean="0"/>
              <a:t>‹#›</a:t>
            </a:fld>
            <a:endParaRPr lang="en-US"/>
          </a:p>
        </p:txBody>
      </p:sp>
    </p:spTree>
    <p:extLst>
      <p:ext uri="{BB962C8B-B14F-4D97-AF65-F5344CB8AC3E}">
        <p14:creationId xmlns:p14="http://schemas.microsoft.com/office/powerpoint/2010/main" val="2847470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0B7E5BB-E212-4AB4-96BE-FDDBD75530B3}" type="datetimeFigureOut">
              <a:rPr lang="en-US" smtClean="0"/>
              <a:t>10/2/2023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A1DEE0C-986B-4774-9D9A-BA9645FF0EE9}" type="slidenum">
              <a:rPr lang="en-US" smtClean="0"/>
              <a:t>‹#›</a:t>
            </a:fld>
            <a:endParaRPr lang="en-US"/>
          </a:p>
        </p:txBody>
      </p:sp>
    </p:spTree>
    <p:extLst>
      <p:ext uri="{BB962C8B-B14F-4D97-AF65-F5344CB8AC3E}">
        <p14:creationId xmlns:p14="http://schemas.microsoft.com/office/powerpoint/2010/main" val="22644861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www.enago.com/academy/will-open-access-and-open-science-disrupt-the-future-of-academic-publishing/"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BB12-CBD0-4F1D-938A-ED1210C7EAEA}"/>
              </a:ext>
            </a:extLst>
          </p:cNvPr>
          <p:cNvSpPr>
            <a:spLocks noGrp="1"/>
          </p:cNvSpPr>
          <p:nvPr>
            <p:ph type="ctrTitle"/>
          </p:nvPr>
        </p:nvSpPr>
        <p:spPr>
          <a:xfrm>
            <a:off x="718686" y="5091762"/>
            <a:ext cx="7484787" cy="1264588"/>
          </a:xfrm>
        </p:spPr>
        <p:txBody>
          <a:bodyPr anchor="ctr">
            <a:normAutofit fontScale="90000"/>
          </a:bodyPr>
          <a:lstStyle/>
          <a:p>
            <a:pPr algn="r"/>
            <a:r>
              <a:rPr lang="en-US" sz="4800" dirty="0">
                <a:solidFill>
                  <a:srgbClr val="FFFFFF"/>
                </a:solidFill>
              </a:rPr>
              <a:t>Pandemic Publishing Trends </a:t>
            </a:r>
          </a:p>
        </p:txBody>
      </p:sp>
      <p:sp>
        <p:nvSpPr>
          <p:cNvPr id="3" name="Subtitle 2">
            <a:extLst>
              <a:ext uri="{FF2B5EF4-FFF2-40B4-BE49-F238E27FC236}">
                <a16:creationId xmlns:a16="http://schemas.microsoft.com/office/drawing/2014/main" id="{021B35C0-D919-4178-8F95-694FBFF464AA}"/>
              </a:ext>
            </a:extLst>
          </p:cNvPr>
          <p:cNvSpPr>
            <a:spLocks noGrp="1"/>
          </p:cNvSpPr>
          <p:nvPr>
            <p:ph type="subTitle" idx="1"/>
          </p:nvPr>
        </p:nvSpPr>
        <p:spPr>
          <a:xfrm>
            <a:off x="8602119" y="5091763"/>
            <a:ext cx="2871195" cy="1264587"/>
          </a:xfrm>
        </p:spPr>
        <p:txBody>
          <a:bodyPr anchor="ctr">
            <a:normAutofit/>
          </a:bodyPr>
          <a:lstStyle/>
          <a:p>
            <a:pPr algn="l"/>
            <a:r>
              <a:rPr lang="en-US" sz="2000" dirty="0">
                <a:solidFill>
                  <a:srgbClr val="FFC000"/>
                </a:solidFill>
              </a:rPr>
              <a:t>Ayan Ajanaku</a:t>
            </a:r>
          </a:p>
          <a:p>
            <a:pPr algn="l"/>
            <a:r>
              <a:rPr lang="en-US" sz="2000" dirty="0" err="1">
                <a:solidFill>
                  <a:srgbClr val="FFC000"/>
                </a:solidFill>
              </a:rPr>
              <a:t>Ciin</a:t>
            </a:r>
            <a:r>
              <a:rPr lang="en-US" sz="2000" dirty="0">
                <a:solidFill>
                  <a:srgbClr val="FFC000"/>
                </a:solidFill>
              </a:rPr>
              <a:t> Cing</a:t>
            </a:r>
          </a:p>
          <a:p>
            <a:pPr algn="l"/>
            <a:r>
              <a:rPr lang="en-US" sz="2000" dirty="0">
                <a:solidFill>
                  <a:srgbClr val="FFC000"/>
                </a:solidFill>
              </a:rPr>
              <a:t>Jasmine Blakley</a:t>
            </a:r>
          </a:p>
        </p:txBody>
      </p:sp>
      <p:pic>
        <p:nvPicPr>
          <p:cNvPr id="4" name="Picture 3">
            <a:extLst>
              <a:ext uri="{FF2B5EF4-FFF2-40B4-BE49-F238E27FC236}">
                <a16:creationId xmlns:a16="http://schemas.microsoft.com/office/drawing/2014/main" id="{62E47AF8-445A-43D2-ACDE-1CAF54D027FF}"/>
              </a:ext>
            </a:extLst>
          </p:cNvPr>
          <p:cNvPicPr>
            <a:picLocks noChangeAspect="1"/>
          </p:cNvPicPr>
          <p:nvPr/>
        </p:nvPicPr>
        <p:blipFill rotWithShape="1">
          <a:blip r:embed="rId2"/>
          <a:srcRect t="12587" r="-1" b="35723"/>
          <a:stretch/>
        </p:blipFill>
        <p:spPr>
          <a:xfrm>
            <a:off x="320040" y="320040"/>
            <a:ext cx="11548872" cy="4462272"/>
          </a:xfrm>
          <a:prstGeom prst="rect">
            <a:avLst/>
          </a:prstGeom>
        </p:spPr>
      </p:pic>
    </p:spTree>
    <p:extLst>
      <p:ext uri="{BB962C8B-B14F-4D97-AF65-F5344CB8AC3E}">
        <p14:creationId xmlns:p14="http://schemas.microsoft.com/office/powerpoint/2010/main" val="273500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2A5F4-BBB0-6B9F-3A05-8931C1E939ED}"/>
              </a:ext>
            </a:extLst>
          </p:cNvPr>
          <p:cNvPicPr>
            <a:picLocks noChangeAspect="1"/>
          </p:cNvPicPr>
          <p:nvPr/>
        </p:nvPicPr>
        <p:blipFill>
          <a:blip r:embed="rId3"/>
          <a:stretch>
            <a:fillRect/>
          </a:stretch>
        </p:blipFill>
        <p:spPr>
          <a:xfrm>
            <a:off x="754602" y="488272"/>
            <a:ext cx="10682796" cy="6009073"/>
          </a:xfrm>
          <a:prstGeom prst="rect">
            <a:avLst/>
          </a:prstGeom>
        </p:spPr>
      </p:pic>
    </p:spTree>
    <p:extLst>
      <p:ext uri="{BB962C8B-B14F-4D97-AF65-F5344CB8AC3E}">
        <p14:creationId xmlns:p14="http://schemas.microsoft.com/office/powerpoint/2010/main" val="4135781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BFAA9C-533E-7F9A-DD37-C081360A5B8F}"/>
              </a:ext>
            </a:extLst>
          </p:cNvPr>
          <p:cNvPicPr>
            <a:picLocks noChangeAspect="1"/>
          </p:cNvPicPr>
          <p:nvPr/>
        </p:nvPicPr>
        <p:blipFill>
          <a:blip r:embed="rId3"/>
          <a:stretch>
            <a:fillRect/>
          </a:stretch>
        </p:blipFill>
        <p:spPr>
          <a:xfrm>
            <a:off x="781235" y="587035"/>
            <a:ext cx="10682796" cy="6009073"/>
          </a:xfrm>
          <a:prstGeom prst="rect">
            <a:avLst/>
          </a:prstGeom>
        </p:spPr>
      </p:pic>
    </p:spTree>
    <p:extLst>
      <p:ext uri="{BB962C8B-B14F-4D97-AF65-F5344CB8AC3E}">
        <p14:creationId xmlns:p14="http://schemas.microsoft.com/office/powerpoint/2010/main" val="2026662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EF4BF99-96C0-4D7B-A864-BFFAE028926C}"/>
              </a:ext>
            </a:extLst>
          </p:cNvPr>
          <p:cNvPicPr>
            <a:picLocks noGrp="1" noChangeAspect="1"/>
          </p:cNvPicPr>
          <p:nvPr>
            <p:ph idx="1"/>
          </p:nvPr>
        </p:nvPicPr>
        <p:blipFill>
          <a:blip r:embed="rId3"/>
          <a:stretch>
            <a:fillRect/>
          </a:stretch>
        </p:blipFill>
        <p:spPr>
          <a:xfrm>
            <a:off x="359393" y="563005"/>
            <a:ext cx="4809687" cy="5742818"/>
          </a:xfrm>
          <a:prstGeom prst="rect">
            <a:avLst/>
          </a:prstGeom>
        </p:spPr>
      </p:pic>
      <p:pic>
        <p:nvPicPr>
          <p:cNvPr id="5" name="Picture 4">
            <a:extLst>
              <a:ext uri="{FF2B5EF4-FFF2-40B4-BE49-F238E27FC236}">
                <a16:creationId xmlns:a16="http://schemas.microsoft.com/office/drawing/2014/main" id="{814A3016-19F7-4CAB-9F85-BCF964277CDE}"/>
              </a:ext>
            </a:extLst>
          </p:cNvPr>
          <p:cNvPicPr>
            <a:picLocks noChangeAspect="1"/>
          </p:cNvPicPr>
          <p:nvPr/>
        </p:nvPicPr>
        <p:blipFill>
          <a:blip r:embed="rId4"/>
          <a:stretch>
            <a:fillRect/>
          </a:stretch>
        </p:blipFill>
        <p:spPr>
          <a:xfrm>
            <a:off x="5749329" y="563005"/>
            <a:ext cx="6083278" cy="5731990"/>
          </a:xfrm>
          <a:prstGeom prst="rect">
            <a:avLst/>
          </a:prstGeom>
        </p:spPr>
      </p:pic>
    </p:spTree>
    <p:extLst>
      <p:ext uri="{BB962C8B-B14F-4D97-AF65-F5344CB8AC3E}">
        <p14:creationId xmlns:p14="http://schemas.microsoft.com/office/powerpoint/2010/main" val="2524184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itevideo">
            <a:hlinkClick r:id="" action="ppaction://media"/>
            <a:extLst>
              <a:ext uri="{FF2B5EF4-FFF2-40B4-BE49-F238E27FC236}">
                <a16:creationId xmlns:a16="http://schemas.microsoft.com/office/drawing/2014/main" id="{D57D9A54-DAE9-1466-DA5E-C3F842484FD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252538"/>
            <a:ext cx="7732713" cy="4351337"/>
          </a:xfrm>
        </p:spPr>
      </p:pic>
    </p:spTree>
    <p:extLst>
      <p:ext uri="{BB962C8B-B14F-4D97-AF65-F5344CB8AC3E}">
        <p14:creationId xmlns:p14="http://schemas.microsoft.com/office/powerpoint/2010/main" val="278999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1AC3-3825-872B-5D95-34E2ABEC1A45}"/>
              </a:ext>
            </a:extLst>
          </p:cNvPr>
          <p:cNvSpPr>
            <a:spLocks noGrp="1"/>
          </p:cNvSpPr>
          <p:nvPr>
            <p:ph type="title"/>
          </p:nvPr>
        </p:nvSpPr>
        <p:spPr/>
        <p:txBody>
          <a:bodyPr/>
          <a:lstStyle/>
          <a:p>
            <a:pPr algn="ctr"/>
            <a:r>
              <a:rPr lang="en-US" dirty="0"/>
              <a:t>This concludes our presentation on Trends In Publishing</a:t>
            </a:r>
          </a:p>
        </p:txBody>
      </p:sp>
      <p:pic>
        <p:nvPicPr>
          <p:cNvPr id="9" name="Content Placeholder 8" descr="A group of books on a shelf&#10;&#10;Description automatically generated">
            <a:extLst>
              <a:ext uri="{FF2B5EF4-FFF2-40B4-BE49-F238E27FC236}">
                <a16:creationId xmlns:a16="http://schemas.microsoft.com/office/drawing/2014/main" id="{C19BDEEB-6A9B-B55A-9623-113E982B49A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88689" y="2144968"/>
            <a:ext cx="6271790" cy="4048567"/>
          </a:xfrm>
        </p:spPr>
      </p:pic>
      <p:sp>
        <p:nvSpPr>
          <p:cNvPr id="4" name="TextBox 3">
            <a:extLst>
              <a:ext uri="{FF2B5EF4-FFF2-40B4-BE49-F238E27FC236}">
                <a16:creationId xmlns:a16="http://schemas.microsoft.com/office/drawing/2014/main" id="{28276281-5870-4397-8A88-855AF27E1621}"/>
              </a:ext>
            </a:extLst>
          </p:cNvPr>
          <p:cNvSpPr txBox="1"/>
          <p:nvPr/>
        </p:nvSpPr>
        <p:spPr>
          <a:xfrm>
            <a:off x="106326" y="5486401"/>
            <a:ext cx="5082363" cy="738664"/>
          </a:xfrm>
          <a:prstGeom prst="rect">
            <a:avLst/>
          </a:prstGeom>
          <a:noFill/>
        </p:spPr>
        <p:txBody>
          <a:bodyPr wrap="square" rtlCol="0">
            <a:spAutoFit/>
          </a:bodyPr>
          <a:lstStyle/>
          <a:p>
            <a:r>
              <a:rPr lang="en-US" sz="1400" b="1"/>
              <a:t>References: </a:t>
            </a:r>
            <a:r>
              <a:rPr lang="en-US" sz="1400" dirty="0"/>
              <a:t>Association of American Publishers, Wordsrated.com "Impact of Amazon On The Publishing Industry" and Publishers Weekly</a:t>
            </a:r>
          </a:p>
        </p:txBody>
      </p:sp>
      <p:sp>
        <p:nvSpPr>
          <p:cNvPr id="5" name="TextBox 4">
            <a:extLst>
              <a:ext uri="{FF2B5EF4-FFF2-40B4-BE49-F238E27FC236}">
                <a16:creationId xmlns:a16="http://schemas.microsoft.com/office/drawing/2014/main" id="{7FA78609-2514-F4C2-599D-FF8F84DD1EB5}"/>
              </a:ext>
            </a:extLst>
          </p:cNvPr>
          <p:cNvSpPr txBox="1"/>
          <p:nvPr/>
        </p:nvSpPr>
        <p:spPr>
          <a:xfrm>
            <a:off x="850605" y="3155061"/>
            <a:ext cx="3179135" cy="769441"/>
          </a:xfrm>
          <a:prstGeom prst="rect">
            <a:avLst/>
          </a:prstGeom>
          <a:noFill/>
        </p:spPr>
        <p:txBody>
          <a:bodyPr wrap="square" rtlCol="0">
            <a:spAutoFit/>
          </a:bodyPr>
          <a:lstStyle/>
          <a:p>
            <a:r>
              <a:rPr lang="en-US" sz="4400" dirty="0"/>
              <a:t>Questions?</a:t>
            </a:r>
          </a:p>
        </p:txBody>
      </p:sp>
    </p:spTree>
    <p:extLst>
      <p:ext uri="{BB962C8B-B14F-4D97-AF65-F5344CB8AC3E}">
        <p14:creationId xmlns:p14="http://schemas.microsoft.com/office/powerpoint/2010/main" val="4135095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7D3813-EB6C-46F6-8F7F-61D025D287E0}"/>
              </a:ext>
            </a:extLst>
          </p:cNvPr>
          <p:cNvPicPr>
            <a:picLocks noGrp="1" noChangeAspect="1"/>
          </p:cNvPicPr>
          <p:nvPr>
            <p:ph idx="1"/>
          </p:nvPr>
        </p:nvPicPr>
        <p:blipFill>
          <a:blip r:embed="rId3"/>
          <a:stretch>
            <a:fillRect/>
          </a:stretch>
        </p:blipFill>
        <p:spPr>
          <a:xfrm>
            <a:off x="1045028" y="69923"/>
            <a:ext cx="10101943" cy="6788077"/>
          </a:xfrm>
          <a:prstGeom prst="rect">
            <a:avLst/>
          </a:prstGeom>
        </p:spPr>
      </p:pic>
    </p:spTree>
    <p:extLst>
      <p:ext uri="{BB962C8B-B14F-4D97-AF65-F5344CB8AC3E}">
        <p14:creationId xmlns:p14="http://schemas.microsoft.com/office/powerpoint/2010/main" val="2849780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7" name="Picture 5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9" name="Oval 5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1" name="Picture 6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3" name="Picture 6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5" name="Rectangle 6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A4239F-D384-4256-89B1-905B8F259F15}"/>
              </a:ext>
            </a:extLst>
          </p:cNvPr>
          <p:cNvSpPr>
            <a:spLocks noGrp="1"/>
          </p:cNvSpPr>
          <p:nvPr>
            <p:ph type="title"/>
          </p:nvPr>
        </p:nvSpPr>
        <p:spPr>
          <a:xfrm>
            <a:off x="526342" y="5032247"/>
            <a:ext cx="3108626" cy="1655631"/>
          </a:xfrm>
        </p:spPr>
        <p:txBody>
          <a:bodyPr vert="horz" lIns="91440" tIns="45720" rIns="91440" bIns="45720" rtlCol="0" anchor="b">
            <a:normAutofit fontScale="90000"/>
          </a:bodyPr>
          <a:lstStyle/>
          <a:p>
            <a:pPr algn="l">
              <a:buFont typeface="Arial" panose="020B0604020202020204" pitchFamily="34" charset="0"/>
              <a:buChar char="•"/>
            </a:pP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1000" b="0" i="0" kern="1200" dirty="0">
                <a:solidFill>
                  <a:srgbClr val="EBEBEB"/>
                </a:solidFill>
                <a:effectLst/>
                <a:latin typeface="+mj-lt"/>
                <a:ea typeface="+mj-ea"/>
                <a:cs typeface="+mj-cs"/>
              </a:rPr>
            </a:br>
            <a:br>
              <a:rPr lang="en-US" sz="2000" b="0" i="0" kern="1200" dirty="0">
                <a:solidFill>
                  <a:srgbClr val="EBEBEB"/>
                </a:solidFill>
                <a:effectLst/>
                <a:latin typeface="+mj-lt"/>
                <a:ea typeface="+mj-ea"/>
                <a:cs typeface="+mj-cs"/>
              </a:rPr>
            </a:br>
            <a:r>
              <a:rPr lang="en-US" sz="2000" b="1" i="0" kern="1200" dirty="0">
                <a:solidFill>
                  <a:srgbClr val="EBEBEB"/>
                </a:solidFill>
                <a:effectLst/>
                <a:latin typeface="+mj-lt"/>
                <a:ea typeface="+mj-ea"/>
                <a:cs typeface="+mj-cs"/>
              </a:rPr>
              <a:t>Fast facts:</a:t>
            </a:r>
            <a:br>
              <a:rPr lang="en-US" sz="2000" b="0" i="0" kern="1200" dirty="0">
                <a:solidFill>
                  <a:srgbClr val="EBEBEB"/>
                </a:solidFill>
                <a:effectLst/>
                <a:latin typeface="+mj-lt"/>
                <a:ea typeface="+mj-ea"/>
                <a:cs typeface="+mj-cs"/>
              </a:rPr>
            </a:br>
            <a:br>
              <a:rPr lang="en-US" sz="2000" b="0" i="0" kern="1200" dirty="0">
                <a:solidFill>
                  <a:srgbClr val="EBEBEB"/>
                </a:solidFill>
                <a:effectLst/>
                <a:latin typeface="+mj-lt"/>
                <a:ea typeface="+mj-ea"/>
                <a:cs typeface="+mj-cs"/>
              </a:rPr>
            </a:br>
            <a:r>
              <a:rPr lang="en-US" sz="1800" b="0" i="0" kern="1200" dirty="0">
                <a:solidFill>
                  <a:srgbClr val="EBEBEB"/>
                </a:solidFill>
                <a:effectLst/>
                <a:latin typeface="+mj-lt"/>
                <a:ea typeface="+mj-ea"/>
                <a:cs typeface="+mj-cs"/>
              </a:rPr>
              <a:t>Approximately 60% of English-language books are produced through the "Big Five" publishing houses.</a:t>
            </a:r>
            <a:br>
              <a:rPr lang="en-US" sz="1800" b="0" i="0" kern="1200" dirty="0">
                <a:solidFill>
                  <a:srgbClr val="EBEBEB"/>
                </a:solidFill>
                <a:effectLst/>
                <a:latin typeface="+mj-lt"/>
                <a:ea typeface="+mj-ea"/>
                <a:cs typeface="+mj-cs"/>
              </a:rPr>
            </a:br>
            <a:br>
              <a:rPr lang="en-US" sz="1800" b="0" i="0" kern="1200" dirty="0">
                <a:solidFill>
                  <a:srgbClr val="EBEBEB"/>
                </a:solidFill>
                <a:effectLst/>
                <a:latin typeface="+mj-lt"/>
                <a:ea typeface="+mj-ea"/>
                <a:cs typeface="+mj-cs"/>
              </a:rPr>
            </a:br>
            <a:r>
              <a:rPr lang="en-US" sz="1800" b="0" i="0" kern="1200" dirty="0">
                <a:solidFill>
                  <a:srgbClr val="EBEBEB"/>
                </a:solidFill>
                <a:effectLst/>
                <a:latin typeface="+mj-lt"/>
                <a:ea typeface="+mj-ea"/>
                <a:cs typeface="+mj-cs"/>
              </a:rPr>
              <a:t>Amazon accounts for nearly 50% of all book sales. Publishers are forced to give Amazon significant discounts, which independent bookstores can’t compete with.</a:t>
            </a:r>
            <a:r>
              <a:rPr lang="en-US" sz="1800" b="0" i="0" dirty="0">
                <a:solidFill>
                  <a:srgbClr val="141414"/>
                </a:solidFill>
                <a:effectLst/>
                <a:latin typeface="Source Sans Pro" panose="020B0503030403020204" pitchFamily="34" charset="0"/>
              </a:rPr>
              <a:t> </a:t>
            </a:r>
            <a:br>
              <a:rPr lang="en-US" sz="1800" b="0" i="0" dirty="0">
                <a:solidFill>
                  <a:srgbClr val="141414"/>
                </a:solidFill>
                <a:effectLst/>
                <a:latin typeface="Source Sans Pro" panose="020B0503030403020204" pitchFamily="34" charset="0"/>
              </a:rPr>
            </a:br>
            <a:br>
              <a:rPr lang="en-US" sz="1800" b="0" i="0" dirty="0">
                <a:solidFill>
                  <a:srgbClr val="141414"/>
                </a:solidFill>
                <a:effectLst/>
                <a:latin typeface="Source Sans Pro" panose="020B0503030403020204" pitchFamily="34" charset="0"/>
              </a:rPr>
            </a:br>
            <a:r>
              <a:rPr lang="en-US" sz="1800" b="0" i="0" dirty="0">
                <a:solidFill>
                  <a:schemeClr val="bg1"/>
                </a:solidFill>
                <a:effectLst/>
                <a:latin typeface="+mn-lt"/>
              </a:rPr>
              <a:t>There were 5,500 independent bookstores in 7,000 locations in the United States in 1995, the year Amazon started its business.</a:t>
            </a:r>
            <a:br>
              <a:rPr lang="en-US" sz="1800" b="0" i="0" dirty="0">
                <a:solidFill>
                  <a:schemeClr val="bg1"/>
                </a:solidFill>
                <a:effectLst/>
                <a:latin typeface="+mn-lt"/>
              </a:rPr>
            </a:br>
            <a:r>
              <a:rPr lang="en-US" sz="1800" b="0" i="0" dirty="0">
                <a:solidFill>
                  <a:schemeClr val="bg1"/>
                </a:solidFill>
                <a:effectLst/>
                <a:latin typeface="+mn-lt"/>
              </a:rPr>
              <a:t>As of 2022, only 2,023 independent bookstores in 2,506</a:t>
            </a:r>
            <a:br>
              <a:rPr lang="en-US" sz="1000" b="0" i="0" dirty="0">
                <a:solidFill>
                  <a:srgbClr val="141414"/>
                </a:solidFill>
                <a:effectLst/>
                <a:latin typeface="Source Sans Pro" panose="020B0503030403020204" pitchFamily="34" charset="0"/>
              </a:rPr>
            </a:br>
            <a:br>
              <a:rPr lang="en-US" sz="2000" b="0" i="0" kern="1200" dirty="0">
                <a:solidFill>
                  <a:srgbClr val="EBEBEB"/>
                </a:solidFill>
                <a:latin typeface="+mj-lt"/>
                <a:ea typeface="+mj-ea"/>
                <a:cs typeface="+mj-cs"/>
              </a:rPr>
            </a:br>
            <a:endParaRPr lang="en-US" sz="2000" b="0" i="0" kern="1200" dirty="0">
              <a:solidFill>
                <a:srgbClr val="EBEBEB"/>
              </a:solidFill>
              <a:latin typeface="+mj-lt"/>
              <a:ea typeface="+mj-ea"/>
              <a:cs typeface="+mj-cs"/>
            </a:endParaRPr>
          </a:p>
        </p:txBody>
      </p:sp>
      <p:sp>
        <p:nvSpPr>
          <p:cNvPr id="69"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1" name="Freeform: Shape 70">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73" name="Rectangle 72">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0" name="Picture 49">
            <a:extLst>
              <a:ext uri="{FF2B5EF4-FFF2-40B4-BE49-F238E27FC236}">
                <a16:creationId xmlns:a16="http://schemas.microsoft.com/office/drawing/2014/main" id="{A09366D5-B06F-11E9-607D-11EB64150AE2}"/>
              </a:ext>
            </a:extLst>
          </p:cNvPr>
          <p:cNvPicPr>
            <a:picLocks noChangeAspect="1"/>
          </p:cNvPicPr>
          <p:nvPr/>
        </p:nvPicPr>
        <p:blipFill rotWithShape="1">
          <a:blip r:embed="rId7"/>
          <a:srcRect r="2544" b="2"/>
          <a:stretch/>
        </p:blipFill>
        <p:spPr>
          <a:xfrm>
            <a:off x="4507583" y="1278384"/>
            <a:ext cx="7036716" cy="3805135"/>
          </a:xfrm>
          <a:prstGeom prst="rect">
            <a:avLst/>
          </a:prstGeom>
          <a:effectLst/>
        </p:spPr>
      </p:pic>
      <p:sp>
        <p:nvSpPr>
          <p:cNvPr id="4" name="Footer Placeholder 3">
            <a:extLst>
              <a:ext uri="{FF2B5EF4-FFF2-40B4-BE49-F238E27FC236}">
                <a16:creationId xmlns:a16="http://schemas.microsoft.com/office/drawing/2014/main" id="{25415E2B-F03C-812A-CC14-35CDC443FB95}"/>
              </a:ext>
            </a:extLst>
          </p:cNvPr>
          <p:cNvSpPr>
            <a:spLocks noGrp="1"/>
          </p:cNvSpPr>
          <p:nvPr>
            <p:ph type="ftr" sz="quarter" idx="11"/>
          </p:nvPr>
        </p:nvSpPr>
        <p:spPr/>
        <p:txBody>
          <a:bodyPr/>
          <a:lstStyle/>
          <a:p>
            <a:r>
              <a:rPr lang="en-US"/>
              <a:t>Statistics from Wordsrated.com "Impact of Amazon On The Publishing Industry" and Publishers Weekly</a:t>
            </a:r>
          </a:p>
        </p:txBody>
      </p:sp>
    </p:spTree>
    <p:extLst>
      <p:ext uri="{BB962C8B-B14F-4D97-AF65-F5344CB8AC3E}">
        <p14:creationId xmlns:p14="http://schemas.microsoft.com/office/powerpoint/2010/main" val="283927782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8B9E95-1F3F-4C8C-B42D-4782BE9A7094}"/>
              </a:ext>
            </a:extLst>
          </p:cNvPr>
          <p:cNvPicPr>
            <a:picLocks noChangeAspect="1"/>
          </p:cNvPicPr>
          <p:nvPr/>
        </p:nvPicPr>
        <p:blipFill rotWithShape="1">
          <a:blip r:embed="rId3"/>
          <a:srcRect l="2290" t="7018" r="38764" b="50000"/>
          <a:stretch/>
        </p:blipFill>
        <p:spPr>
          <a:xfrm>
            <a:off x="385806" y="1318436"/>
            <a:ext cx="8462520" cy="5206807"/>
          </a:xfrm>
          <a:prstGeom prst="rect">
            <a:avLst/>
          </a:prstGeom>
        </p:spPr>
      </p:pic>
      <p:sp>
        <p:nvSpPr>
          <p:cNvPr id="3" name="TextBox 2">
            <a:extLst>
              <a:ext uri="{FF2B5EF4-FFF2-40B4-BE49-F238E27FC236}">
                <a16:creationId xmlns:a16="http://schemas.microsoft.com/office/drawing/2014/main" id="{90C5708F-C50D-B22E-C7BF-5BA670C84894}"/>
              </a:ext>
            </a:extLst>
          </p:cNvPr>
          <p:cNvSpPr txBox="1"/>
          <p:nvPr/>
        </p:nvSpPr>
        <p:spPr>
          <a:xfrm>
            <a:off x="2870084" y="332756"/>
            <a:ext cx="6096000" cy="701731"/>
          </a:xfrm>
          <a:prstGeom prst="rect">
            <a:avLst/>
          </a:prstGeom>
          <a:noFill/>
        </p:spPr>
        <p:txBody>
          <a:bodyPr wrap="square">
            <a:spAutoFit/>
          </a:bodyPr>
          <a:lstStyle/>
          <a:p>
            <a:pPr>
              <a:lnSpc>
                <a:spcPct val="90000"/>
              </a:lnSpc>
              <a:spcBef>
                <a:spcPct val="0"/>
              </a:spcBef>
              <a:spcAft>
                <a:spcPts val="600"/>
              </a:spcAft>
            </a:pPr>
            <a:r>
              <a:rPr lang="en-US" sz="4400" b="1" kern="1200" dirty="0">
                <a:solidFill>
                  <a:schemeClr val="tx1"/>
                </a:solidFill>
                <a:latin typeface="+mj-lt"/>
                <a:ea typeface="+mj-ea"/>
                <a:cs typeface="+mj-cs"/>
              </a:rPr>
              <a:t>Most Popular Genres</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262130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BE85E7-4813-821E-6BCF-713AB6F91F9B}"/>
              </a:ext>
            </a:extLst>
          </p:cNvPr>
          <p:cNvPicPr>
            <a:picLocks noChangeAspect="1"/>
          </p:cNvPicPr>
          <p:nvPr/>
        </p:nvPicPr>
        <p:blipFill>
          <a:blip r:embed="rId3"/>
          <a:stretch>
            <a:fillRect/>
          </a:stretch>
        </p:blipFill>
        <p:spPr>
          <a:xfrm>
            <a:off x="128496" y="1083091"/>
            <a:ext cx="9404724" cy="5544105"/>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D7796B8E-08D8-5231-750C-73566E5EB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233" y="295993"/>
            <a:ext cx="4163991" cy="593368"/>
          </a:xfrm>
          <a:prstGeom prst="rect">
            <a:avLst/>
          </a:prstGeom>
          <a:effectLst/>
        </p:spPr>
      </p:pic>
      <p:sp>
        <p:nvSpPr>
          <p:cNvPr id="10" name="TextBox 9">
            <a:extLst>
              <a:ext uri="{FF2B5EF4-FFF2-40B4-BE49-F238E27FC236}">
                <a16:creationId xmlns:a16="http://schemas.microsoft.com/office/drawing/2014/main" id="{82C78288-0BF1-211B-F9E2-AE2F112EB010}"/>
              </a:ext>
            </a:extLst>
          </p:cNvPr>
          <p:cNvSpPr txBox="1"/>
          <p:nvPr/>
        </p:nvSpPr>
        <p:spPr>
          <a:xfrm>
            <a:off x="9533220" y="1240603"/>
            <a:ext cx="2530284" cy="535531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a:rPr>
              <a:t>Publishers use a platform called Edelweiss to market and sell their titles to businesses.</a:t>
            </a:r>
          </a:p>
          <a:p>
            <a:pPr marL="285750" indent="-285750">
              <a:buFont typeface="Arial" panose="020B0604020202020204" pitchFamily="34" charset="0"/>
              <a:buChar char="•"/>
            </a:pPr>
            <a:endParaRPr lang="en-US" dirty="0">
              <a:latin typeface="Open Sans"/>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Industry professionals like retailers, b</a:t>
            </a:r>
            <a:r>
              <a:rPr lang="en-US" b="0" dirty="0">
                <a:effectLst/>
                <a:latin typeface="Open Sans" panose="020B0606030504020204" pitchFamily="34" charset="0"/>
                <a:ea typeface="Open Sans" panose="020B0606030504020204" pitchFamily="34" charset="0"/>
                <a:cs typeface="Open Sans" panose="020B0606030504020204" pitchFamily="34" charset="0"/>
              </a:rPr>
              <a:t>loggers, booksellers, librarians, publishers, academics and writers</a:t>
            </a:r>
            <a:r>
              <a:rPr lang="en-US" dirty="0">
                <a:latin typeface="Open Sans" panose="020B0606030504020204" pitchFamily="34" charset="0"/>
                <a:ea typeface="Open Sans" panose="020B0606030504020204" pitchFamily="34" charset="0"/>
                <a:cs typeface="Open Sans" panose="020B0606030504020204" pitchFamily="34" charset="0"/>
              </a:rPr>
              <a:t> use the  platform to learn about, review and order books.</a:t>
            </a:r>
          </a:p>
          <a:p>
            <a:endParaRPr lang="en-US" dirty="0"/>
          </a:p>
        </p:txBody>
      </p:sp>
      <p:sp>
        <p:nvSpPr>
          <p:cNvPr id="2" name="TextBox 1">
            <a:extLst>
              <a:ext uri="{FF2B5EF4-FFF2-40B4-BE49-F238E27FC236}">
                <a16:creationId xmlns:a16="http://schemas.microsoft.com/office/drawing/2014/main" id="{F7270CBC-D45C-7770-DA7F-BA7D608D3B5E}"/>
              </a:ext>
            </a:extLst>
          </p:cNvPr>
          <p:cNvSpPr txBox="1"/>
          <p:nvPr/>
        </p:nvSpPr>
        <p:spPr>
          <a:xfrm>
            <a:off x="5273042" y="324911"/>
            <a:ext cx="4163991" cy="535531"/>
          </a:xfrm>
          <a:prstGeom prst="rect">
            <a:avLst/>
          </a:prstGeom>
          <a:noFill/>
        </p:spPr>
        <p:txBody>
          <a:bodyPr wrap="square">
            <a:spAutoFit/>
          </a:bodyPr>
          <a:lstStyle/>
          <a:p>
            <a:pPr>
              <a:lnSpc>
                <a:spcPct val="90000"/>
              </a:lnSpc>
              <a:spcBef>
                <a:spcPct val="0"/>
              </a:spcBef>
              <a:spcAft>
                <a:spcPts val="600"/>
              </a:spcAft>
            </a:pPr>
            <a:r>
              <a:rPr lang="en-US" sz="3200" b="1" kern="1200" dirty="0">
                <a:solidFill>
                  <a:schemeClr val="tx1"/>
                </a:solidFill>
                <a:latin typeface="+mj-lt"/>
                <a:ea typeface="+mj-ea"/>
                <a:cs typeface="+mj-cs"/>
              </a:rPr>
              <a:t>B2B Publishing Sales</a:t>
            </a:r>
            <a:endParaRPr lang="en-US" sz="3200" kern="1200" dirty="0">
              <a:solidFill>
                <a:schemeClr val="tx1"/>
              </a:solidFill>
              <a:latin typeface="+mj-lt"/>
              <a:ea typeface="+mj-ea"/>
              <a:cs typeface="+mj-cs"/>
            </a:endParaRPr>
          </a:p>
        </p:txBody>
      </p:sp>
    </p:spTree>
    <p:extLst>
      <p:ext uri="{BB962C8B-B14F-4D97-AF65-F5344CB8AC3E}">
        <p14:creationId xmlns:p14="http://schemas.microsoft.com/office/powerpoint/2010/main" val="216304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F54F-D3A1-4737-846C-6CE7F1510B70}"/>
              </a:ext>
            </a:extLst>
          </p:cNvPr>
          <p:cNvSpPr>
            <a:spLocks noGrp="1"/>
          </p:cNvSpPr>
          <p:nvPr>
            <p:ph type="title"/>
          </p:nvPr>
        </p:nvSpPr>
        <p:spPr>
          <a:xfrm>
            <a:off x="433865" y="187169"/>
            <a:ext cx="3233546" cy="1444750"/>
          </a:xfrm>
        </p:spPr>
        <p:txBody>
          <a:bodyPr anchor="b">
            <a:normAutofit/>
          </a:bodyPr>
          <a:lstStyle/>
          <a:p>
            <a:r>
              <a:rPr lang="en-US" b="1" dirty="0"/>
              <a:t>Data Gathering</a:t>
            </a:r>
          </a:p>
        </p:txBody>
      </p:sp>
      <p:sp>
        <p:nvSpPr>
          <p:cNvPr id="27" name="Freeform: Shape 26">
            <a:extLst>
              <a:ext uri="{FF2B5EF4-FFF2-40B4-BE49-F238E27FC236}">
                <a16:creationId xmlns:a16="http://schemas.microsoft.com/office/drawing/2014/main" id="{18073EE4-EB60-444A-A7EA-82035FCDE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9" name="Freeform 23">
            <a:extLst>
              <a:ext uri="{FF2B5EF4-FFF2-40B4-BE49-F238E27FC236}">
                <a16:creationId xmlns:a16="http://schemas.microsoft.com/office/drawing/2014/main" id="{86AD7ABD-24C8-4B21-A948-ABC2F8C70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1" name="Rectangle 30">
            <a:extLst>
              <a:ext uri="{FF2B5EF4-FFF2-40B4-BE49-F238E27FC236}">
                <a16:creationId xmlns:a16="http://schemas.microsoft.com/office/drawing/2014/main" id="{B63082B3-0202-4A7D-A42B-721E4CE9E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8B80B1FC-40FF-49BD-AAC9-1955E353B22E}"/>
              </a:ext>
            </a:extLst>
          </p:cNvPr>
          <p:cNvSpPr>
            <a:spLocks noGrp="1"/>
          </p:cNvSpPr>
          <p:nvPr>
            <p:ph idx="1"/>
          </p:nvPr>
        </p:nvSpPr>
        <p:spPr>
          <a:xfrm>
            <a:off x="214676" y="1722723"/>
            <a:ext cx="3528920" cy="4128856"/>
          </a:xfrm>
        </p:spPr>
        <p:txBody>
          <a:bodyPr>
            <a:noAutofit/>
          </a:bodyPr>
          <a:lstStyle/>
          <a:p>
            <a:pPr>
              <a:lnSpc>
                <a:spcPct val="90000"/>
              </a:lnSpc>
            </a:pPr>
            <a:r>
              <a:rPr lang="en-US" sz="1800" dirty="0">
                <a:latin typeface="Open Sans" panose="020B0606030504020204" pitchFamily="34" charset="0"/>
                <a:ea typeface="Open Sans" panose="020B0606030504020204" pitchFamily="34" charset="0"/>
                <a:cs typeface="Open Sans" panose="020B0606030504020204" pitchFamily="34" charset="0"/>
              </a:rPr>
              <a:t>Edelweiss houses publisher title metadata such as basic title data and </a:t>
            </a:r>
            <a:r>
              <a:rPr lang="en-US" sz="1800" dirty="0">
                <a:latin typeface="Open Sans"/>
              </a:rPr>
              <a:t>m</a:t>
            </a:r>
            <a:r>
              <a:rPr lang="en-US" sz="1800" b="0" i="0" dirty="0">
                <a:effectLst/>
                <a:latin typeface="Open Sans"/>
              </a:rPr>
              <a:t>arketing assets. </a:t>
            </a:r>
          </a:p>
          <a:p>
            <a:pPr>
              <a:lnSpc>
                <a:spcPct val="90000"/>
              </a:lnSpc>
            </a:pPr>
            <a:r>
              <a:rPr lang="en-US" sz="1800" dirty="0">
                <a:latin typeface="Open Sans"/>
              </a:rPr>
              <a:t>I used SQL queries in SSMS to gather data from Edelweiss databases that I thought could be interesting.</a:t>
            </a:r>
          </a:p>
          <a:p>
            <a:pPr>
              <a:lnSpc>
                <a:spcPct val="90000"/>
              </a:lnSpc>
            </a:pPr>
            <a:r>
              <a:rPr lang="en-US" sz="1800" dirty="0">
                <a:solidFill>
                  <a:srgbClr val="EBEBEB"/>
                </a:solidFill>
                <a:latin typeface="Open Sans" panose="020B0606030504020204" pitchFamily="34" charset="0"/>
                <a:ea typeface="Open Sans" panose="020B0606030504020204" pitchFamily="34" charset="0"/>
                <a:cs typeface="Open Sans" panose="020B0606030504020204" pitchFamily="34" charset="0"/>
              </a:rPr>
              <a:t>I initially created about 13 tables which we turned into CSVs. We separated pre-pandemic and pandemic data for various interest points. Once the data was in a </a:t>
            </a:r>
            <a:r>
              <a:rPr lang="en-US" sz="1800" dirty="0" err="1">
                <a:solidFill>
                  <a:srgbClr val="EBEBEB"/>
                </a:solidFill>
                <a:latin typeface="Open Sans" panose="020B0606030504020204" pitchFamily="34" charset="0"/>
                <a:ea typeface="Open Sans" panose="020B0606030504020204" pitchFamily="34" charset="0"/>
                <a:cs typeface="Open Sans" panose="020B0606030504020204" pitchFamily="34" charset="0"/>
              </a:rPr>
              <a:t>Jupyter</a:t>
            </a:r>
            <a:r>
              <a:rPr lang="en-US" sz="1800" dirty="0">
                <a:solidFill>
                  <a:srgbClr val="EBEBEB"/>
                </a:solidFill>
                <a:latin typeface="Open Sans" panose="020B0606030504020204" pitchFamily="34" charset="0"/>
                <a:ea typeface="Open Sans" panose="020B0606030504020204" pitchFamily="34" charset="0"/>
                <a:cs typeface="Open Sans" panose="020B0606030504020204" pitchFamily="34" charset="0"/>
              </a:rPr>
              <a:t> notebook we merged pre pandemic and pandemic.</a:t>
            </a:r>
          </a:p>
          <a:p>
            <a:pPr>
              <a:lnSpc>
                <a:spcPct val="90000"/>
              </a:lnSpc>
            </a:pPr>
            <a:endParaRPr lang="en-US" sz="1800" dirty="0">
              <a:latin typeface="Open Sans"/>
            </a:endParaRPr>
          </a:p>
        </p:txBody>
      </p:sp>
      <p:pic>
        <p:nvPicPr>
          <p:cNvPr id="4" name="Picture 3">
            <a:extLst>
              <a:ext uri="{FF2B5EF4-FFF2-40B4-BE49-F238E27FC236}">
                <a16:creationId xmlns:a16="http://schemas.microsoft.com/office/drawing/2014/main" id="{FE1DFA81-CE3F-4E77-8752-83CA0936AD5B}"/>
              </a:ext>
            </a:extLst>
          </p:cNvPr>
          <p:cNvPicPr>
            <a:picLocks noChangeAspect="1"/>
          </p:cNvPicPr>
          <p:nvPr/>
        </p:nvPicPr>
        <p:blipFill>
          <a:blip r:embed="rId4"/>
          <a:stretch>
            <a:fillRect/>
          </a:stretch>
        </p:blipFill>
        <p:spPr>
          <a:xfrm>
            <a:off x="4450088" y="1151353"/>
            <a:ext cx="4898098" cy="1903252"/>
          </a:xfrm>
          <a:prstGeom prst="rect">
            <a:avLst/>
          </a:prstGeom>
          <a:effectLst/>
        </p:spPr>
      </p:pic>
      <p:pic>
        <p:nvPicPr>
          <p:cNvPr id="13" name="Picture 12">
            <a:extLst>
              <a:ext uri="{FF2B5EF4-FFF2-40B4-BE49-F238E27FC236}">
                <a16:creationId xmlns:a16="http://schemas.microsoft.com/office/drawing/2014/main" id="{D7D04C72-EDFB-79D6-10B1-57EA8F319B61}"/>
              </a:ext>
            </a:extLst>
          </p:cNvPr>
          <p:cNvPicPr>
            <a:picLocks noChangeAspect="1"/>
          </p:cNvPicPr>
          <p:nvPr/>
        </p:nvPicPr>
        <p:blipFill>
          <a:blip r:embed="rId5"/>
          <a:stretch>
            <a:fillRect/>
          </a:stretch>
        </p:blipFill>
        <p:spPr>
          <a:xfrm>
            <a:off x="5028633" y="3429000"/>
            <a:ext cx="4692416" cy="3078332"/>
          </a:xfrm>
          <a:prstGeom prst="rect">
            <a:avLst/>
          </a:prstGeom>
          <a:effectLst/>
        </p:spPr>
      </p:pic>
      <p:cxnSp>
        <p:nvCxnSpPr>
          <p:cNvPr id="6" name="Straight Arrow Connector 5">
            <a:extLst>
              <a:ext uri="{FF2B5EF4-FFF2-40B4-BE49-F238E27FC236}">
                <a16:creationId xmlns:a16="http://schemas.microsoft.com/office/drawing/2014/main" id="{34C9CED9-5D7E-3E63-7D88-4B623CD9C4E0}"/>
              </a:ext>
            </a:extLst>
          </p:cNvPr>
          <p:cNvCxnSpPr>
            <a:cxnSpLocks/>
          </p:cNvCxnSpPr>
          <p:nvPr/>
        </p:nvCxnSpPr>
        <p:spPr>
          <a:xfrm flipV="1">
            <a:off x="3543426" y="1854820"/>
            <a:ext cx="779999" cy="798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9078F0E-3847-BC14-E113-464BC8F8EB2E}"/>
              </a:ext>
            </a:extLst>
          </p:cNvPr>
          <p:cNvCxnSpPr>
            <a:cxnSpLocks/>
          </p:cNvCxnSpPr>
          <p:nvPr/>
        </p:nvCxnSpPr>
        <p:spPr>
          <a:xfrm flipV="1">
            <a:off x="3667411" y="3787151"/>
            <a:ext cx="987798" cy="88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290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8658C2-29E8-941E-3A87-BD67478322C7}"/>
              </a:ext>
            </a:extLst>
          </p:cNvPr>
          <p:cNvSpPr txBox="1"/>
          <p:nvPr/>
        </p:nvSpPr>
        <p:spPr>
          <a:xfrm>
            <a:off x="631621" y="105483"/>
            <a:ext cx="4166510" cy="1622321"/>
          </a:xfrm>
          <a:prstGeom prst="rect">
            <a:avLst/>
          </a:prstGeom>
        </p:spPr>
        <p:txBody>
          <a:bodyPr vert="horz" lIns="91440" tIns="45720" rIns="91440" bIns="45720" rtlCol="0" anchor="t">
            <a:normAutofit/>
          </a:bodyPr>
          <a:lstStyle/>
          <a:p>
            <a:pPr>
              <a:spcBef>
                <a:spcPct val="0"/>
              </a:spcBef>
              <a:spcAft>
                <a:spcPts val="600"/>
              </a:spcAft>
            </a:pPr>
            <a:r>
              <a:rPr lang="en-US" sz="4200" b="1" i="0" kern="1200" dirty="0">
                <a:solidFill>
                  <a:srgbClr val="EBEBEB"/>
                </a:solidFill>
                <a:latin typeface="+mj-lt"/>
                <a:ea typeface="+mj-ea"/>
                <a:cs typeface="+mj-cs"/>
              </a:rPr>
              <a:t>Data Cleaning &amp; Exploration</a:t>
            </a:r>
          </a:p>
        </p:txBody>
      </p:sp>
      <p:sp>
        <p:nvSpPr>
          <p:cNvPr id="1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 name="Freeform: Shape 2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14" name="Picture 13">
            <a:extLst>
              <a:ext uri="{FF2B5EF4-FFF2-40B4-BE49-F238E27FC236}">
                <a16:creationId xmlns:a16="http://schemas.microsoft.com/office/drawing/2014/main" id="{56BA64B0-C47F-9650-6117-E659904895E0}"/>
              </a:ext>
            </a:extLst>
          </p:cNvPr>
          <p:cNvPicPr>
            <a:picLocks noChangeAspect="1"/>
          </p:cNvPicPr>
          <p:nvPr/>
        </p:nvPicPr>
        <p:blipFill>
          <a:blip r:embed="rId3"/>
          <a:stretch>
            <a:fillRect/>
          </a:stretch>
        </p:blipFill>
        <p:spPr>
          <a:xfrm>
            <a:off x="5569990" y="0"/>
            <a:ext cx="5990389" cy="3274437"/>
          </a:xfrm>
          <a:prstGeom prst="rect">
            <a:avLst/>
          </a:prstGeom>
          <a:effectLst/>
        </p:spPr>
      </p:pic>
      <p:sp>
        <p:nvSpPr>
          <p:cNvPr id="25" name="Rectangle 2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Content Placeholder 2">
            <a:extLst>
              <a:ext uri="{FF2B5EF4-FFF2-40B4-BE49-F238E27FC236}">
                <a16:creationId xmlns:a16="http://schemas.microsoft.com/office/drawing/2014/main" id="{ADB16F2A-4B1C-7204-EACC-F88B46CC7B93}"/>
              </a:ext>
            </a:extLst>
          </p:cNvPr>
          <p:cNvSpPr>
            <a:spLocks noGrp="1"/>
          </p:cNvSpPr>
          <p:nvPr>
            <p:ph idx="1"/>
          </p:nvPr>
        </p:nvSpPr>
        <p:spPr>
          <a:xfrm>
            <a:off x="631621" y="1600908"/>
            <a:ext cx="4633283" cy="5023176"/>
          </a:xfrm>
        </p:spPr>
        <p:txBody>
          <a:bodyPr vert="horz" lIns="91440" tIns="45720" rIns="91440" bIns="45720" rtlCol="0">
            <a:normAutofit/>
          </a:bodyPr>
          <a:lstStyle/>
          <a:p>
            <a:pPr>
              <a:lnSpc>
                <a:spcPct val="90000"/>
              </a:lnSpc>
            </a:pPr>
            <a:r>
              <a:rPr lang="en-US" sz="1600" dirty="0">
                <a:solidFill>
                  <a:srgbClr val="EBEBEB"/>
                </a:solidFill>
              </a:rPr>
              <a:t>We moved the CSVs into a SQL lite database. </a:t>
            </a:r>
          </a:p>
          <a:p>
            <a:pPr>
              <a:lnSpc>
                <a:spcPct val="90000"/>
              </a:lnSpc>
            </a:pPr>
            <a:r>
              <a:rPr lang="en-US" sz="1600" dirty="0">
                <a:solidFill>
                  <a:srgbClr val="EBEBEB"/>
                </a:solidFill>
              </a:rPr>
              <a:t>We then created various plots and tables to decide which pieces of data were of most interest. We also removed null values.</a:t>
            </a:r>
          </a:p>
          <a:p>
            <a:pPr>
              <a:lnSpc>
                <a:spcPct val="90000"/>
              </a:lnSpc>
            </a:pPr>
            <a:r>
              <a:rPr lang="en-US" sz="1600" dirty="0">
                <a:solidFill>
                  <a:schemeClr val="bg1"/>
                </a:solidFill>
              </a:rPr>
              <a:t>We decided during this phase that we would sort and focus our analysis </a:t>
            </a:r>
            <a:r>
              <a:rPr lang="en-US" sz="1600" i="0" dirty="0">
                <a:solidFill>
                  <a:schemeClr val="bg1"/>
                </a:solidFill>
                <a:effectLst/>
              </a:rPr>
              <a:t>on </a:t>
            </a:r>
            <a:r>
              <a:rPr lang="en-US" sz="1600" b="1" i="0" dirty="0">
                <a:solidFill>
                  <a:schemeClr val="bg1"/>
                </a:solidFill>
                <a:effectLst/>
              </a:rPr>
              <a:t>retail prices, user types, and</a:t>
            </a:r>
            <a:r>
              <a:rPr lang="en-US" sz="1600" b="1" dirty="0">
                <a:solidFill>
                  <a:schemeClr val="bg1"/>
                </a:solidFill>
              </a:rPr>
              <a:t> </a:t>
            </a:r>
            <a:r>
              <a:rPr lang="en-US" sz="1600" b="1" i="0" dirty="0">
                <a:solidFill>
                  <a:schemeClr val="bg1"/>
                </a:solidFill>
                <a:effectLst/>
              </a:rPr>
              <a:t>genre counts</a:t>
            </a:r>
            <a:r>
              <a:rPr lang="en-US" sz="1600" i="0" dirty="0">
                <a:solidFill>
                  <a:schemeClr val="bg1"/>
                </a:solidFill>
                <a:effectLst/>
              </a:rPr>
              <a:t>.</a:t>
            </a:r>
          </a:p>
          <a:p>
            <a:pPr>
              <a:lnSpc>
                <a:spcPct val="90000"/>
              </a:lnSpc>
            </a:pPr>
            <a:r>
              <a:rPr lang="en-US" sz="1600" dirty="0">
                <a:solidFill>
                  <a:schemeClr val="bg1"/>
                </a:solidFill>
              </a:rPr>
              <a:t>I connected to SQL lite database, formatted the data as JSON and wrote the JSON data to JavaScript files</a:t>
            </a:r>
            <a:r>
              <a:rPr lang="en-US" sz="1600" i="0" dirty="0">
                <a:solidFill>
                  <a:schemeClr val="bg1"/>
                </a:solidFill>
                <a:effectLst/>
              </a:rPr>
              <a:t> which were </a:t>
            </a:r>
            <a:r>
              <a:rPr lang="en-US" sz="1600" dirty="0">
                <a:solidFill>
                  <a:schemeClr val="bg1"/>
                </a:solidFill>
              </a:rPr>
              <a:t>handed off to </a:t>
            </a:r>
            <a:r>
              <a:rPr lang="en-US" sz="1600" dirty="0" err="1">
                <a:solidFill>
                  <a:schemeClr val="bg1"/>
                </a:solidFill>
              </a:rPr>
              <a:t>Ciin</a:t>
            </a:r>
            <a:r>
              <a:rPr lang="en-US" sz="1600" dirty="0">
                <a:solidFill>
                  <a:schemeClr val="bg1"/>
                </a:solidFill>
              </a:rPr>
              <a:t> in the form of JavaScript files.</a:t>
            </a:r>
          </a:p>
          <a:p>
            <a:pPr>
              <a:lnSpc>
                <a:spcPct val="90000"/>
              </a:lnSpc>
            </a:pPr>
            <a:r>
              <a:rPr lang="en-US" sz="1600" dirty="0">
                <a:solidFill>
                  <a:schemeClr val="bg1"/>
                </a:solidFill>
              </a:rPr>
              <a:t>While </a:t>
            </a:r>
            <a:r>
              <a:rPr lang="en-US" sz="1600" dirty="0" err="1">
                <a:solidFill>
                  <a:schemeClr val="bg1"/>
                </a:solidFill>
              </a:rPr>
              <a:t>Ciin</a:t>
            </a:r>
            <a:r>
              <a:rPr lang="en-US" sz="1600" dirty="0">
                <a:solidFill>
                  <a:schemeClr val="bg1"/>
                </a:solidFill>
              </a:rPr>
              <a:t> was working on the plots I wrote the code for the Flask API and found a basic template online for the index.html which I began putting together.</a:t>
            </a:r>
            <a:endParaRPr lang="en-US" sz="1600" b="1" i="0" dirty="0">
              <a:solidFill>
                <a:schemeClr val="bg1"/>
              </a:solidFill>
              <a:effectLst/>
            </a:endParaRPr>
          </a:p>
          <a:p>
            <a:pPr marL="0" indent="0">
              <a:lnSpc>
                <a:spcPct val="90000"/>
              </a:lnSpc>
              <a:buNone/>
            </a:pPr>
            <a:endParaRPr lang="en-US" sz="1600" dirty="0">
              <a:solidFill>
                <a:srgbClr val="EBEBEB"/>
              </a:solidFill>
            </a:endParaRPr>
          </a:p>
        </p:txBody>
      </p:sp>
      <p:pic>
        <p:nvPicPr>
          <p:cNvPr id="3" name="Picture 2">
            <a:extLst>
              <a:ext uri="{FF2B5EF4-FFF2-40B4-BE49-F238E27FC236}">
                <a16:creationId xmlns:a16="http://schemas.microsoft.com/office/drawing/2014/main" id="{6D0B380D-550B-4E6F-D938-07844F5AEC11}"/>
              </a:ext>
            </a:extLst>
          </p:cNvPr>
          <p:cNvPicPr>
            <a:picLocks noChangeAspect="1"/>
          </p:cNvPicPr>
          <p:nvPr/>
        </p:nvPicPr>
        <p:blipFill>
          <a:blip r:embed="rId4"/>
          <a:stretch>
            <a:fillRect/>
          </a:stretch>
        </p:blipFill>
        <p:spPr>
          <a:xfrm>
            <a:off x="5670839" y="2931861"/>
            <a:ext cx="3574657" cy="3811947"/>
          </a:xfrm>
          <a:prstGeom prst="rect">
            <a:avLst/>
          </a:prstGeom>
        </p:spPr>
      </p:pic>
    </p:spTree>
    <p:extLst>
      <p:ext uri="{BB962C8B-B14F-4D97-AF65-F5344CB8AC3E}">
        <p14:creationId xmlns:p14="http://schemas.microsoft.com/office/powerpoint/2010/main" val="8467145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6ACC23-4D84-DBFD-2DB3-71E3FDD74131}"/>
              </a:ext>
            </a:extLst>
          </p:cNvPr>
          <p:cNvPicPr>
            <a:picLocks noChangeAspect="1"/>
          </p:cNvPicPr>
          <p:nvPr/>
        </p:nvPicPr>
        <p:blipFill>
          <a:blip r:embed="rId3"/>
          <a:stretch>
            <a:fillRect/>
          </a:stretch>
        </p:blipFill>
        <p:spPr>
          <a:xfrm>
            <a:off x="491028" y="494873"/>
            <a:ext cx="11209943" cy="5868253"/>
          </a:xfrm>
          <a:prstGeom prst="rect">
            <a:avLst/>
          </a:prstGeom>
        </p:spPr>
      </p:pic>
    </p:spTree>
    <p:extLst>
      <p:ext uri="{BB962C8B-B14F-4D97-AF65-F5344CB8AC3E}">
        <p14:creationId xmlns:p14="http://schemas.microsoft.com/office/powerpoint/2010/main" val="1135223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FAF6B-F1C2-16FA-C854-FE6F2F335C29}"/>
              </a:ext>
            </a:extLst>
          </p:cNvPr>
          <p:cNvPicPr>
            <a:picLocks noChangeAspect="1"/>
          </p:cNvPicPr>
          <p:nvPr/>
        </p:nvPicPr>
        <p:blipFill>
          <a:blip r:embed="rId3"/>
          <a:stretch>
            <a:fillRect/>
          </a:stretch>
        </p:blipFill>
        <p:spPr>
          <a:xfrm>
            <a:off x="711693" y="692458"/>
            <a:ext cx="10768614" cy="5765214"/>
          </a:xfrm>
          <a:prstGeom prst="rect">
            <a:avLst/>
          </a:prstGeom>
        </p:spPr>
      </p:pic>
    </p:spTree>
    <p:extLst>
      <p:ext uri="{BB962C8B-B14F-4D97-AF65-F5344CB8AC3E}">
        <p14:creationId xmlns:p14="http://schemas.microsoft.com/office/powerpoint/2010/main" val="30237751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 xmlns="79f168ec-64bd-4fbe-a9f0-14a9a06ac5f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AD8DDCA7554BF4DAE2A8C77CAF074DB" ma:contentTypeVersion="17" ma:contentTypeDescription="Create a new document." ma:contentTypeScope="" ma:versionID="f57ca528c3169fa1c2a80eb784551209">
  <xsd:schema xmlns:xsd="http://www.w3.org/2001/XMLSchema" xmlns:xs="http://www.w3.org/2001/XMLSchema" xmlns:p="http://schemas.microsoft.com/office/2006/metadata/properties" xmlns:ns2="8c778ddd-abe3-40d7-9976-70831b6a4ea3" xmlns:ns3="79f168ec-64bd-4fbe-a9f0-14a9a06ac5f5" targetNamespace="http://schemas.microsoft.com/office/2006/metadata/properties" ma:root="true" ma:fieldsID="48c2798cc6cde6b380e12bba15d6bc82" ns2:_="" ns3:_="">
    <xsd:import namespace="8c778ddd-abe3-40d7-9976-70831b6a4ea3"/>
    <xsd:import namespace="79f168ec-64bd-4fbe-a9f0-14a9a06ac5f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3:MediaServiceEventHashCode" minOccurs="0"/>
                <xsd:element ref="ns3:MediaServiceGenerationTime" minOccurs="0"/>
                <xsd:element ref="ns3:MediaServiceAutoKeyPoints" minOccurs="0"/>
                <xsd:element ref="ns3:MediaServiceKeyPoints" minOccurs="0"/>
                <xsd:element ref="ns3:MediaServiceOCR" minOccurs="0"/>
                <xsd:element ref="ns3:Notes" minOccurs="0"/>
                <xsd:element ref="ns3:MediaServiceLocation"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78ddd-abe3-40d7-9976-70831b6a4e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9f168ec-64bd-4fbe-a9f0-14a9a06ac5f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Notes" ma:index="21" nillable="true" ma:displayName="Notes" ma:description="Description and size formatting of file" ma:format="Dropdown" ma:internalName="Notes">
      <xsd:simpleType>
        <xsd:restriction base="dms:Text">
          <xsd:maxLength value="255"/>
        </xsd:restriction>
      </xsd:simpleType>
    </xsd:element>
    <xsd:element name="MediaServiceLocation" ma:index="22" nillable="true" ma:displayName="Location"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75ED39-87B7-49C2-B0FC-2328A67FE0BA}">
  <ds:schemaRefs>
    <ds:schemaRef ds:uri="http://schemas.microsoft.com/sharepoint/v3/contenttype/forms"/>
  </ds:schemaRefs>
</ds:datastoreItem>
</file>

<file path=customXml/itemProps2.xml><?xml version="1.0" encoding="utf-8"?>
<ds:datastoreItem xmlns:ds="http://schemas.openxmlformats.org/officeDocument/2006/customXml" ds:itemID="{85E19570-59E1-4DE0-8359-E3646F261060}">
  <ds:schemaRefs>
    <ds:schemaRef ds:uri="http://schemas.microsoft.com/office/2006/metadata/properties"/>
    <ds:schemaRef ds:uri="8c778ddd-abe3-40d7-9976-70831b6a4ea3"/>
    <ds:schemaRef ds:uri="http://purl.org/dc/term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79f168ec-64bd-4fbe-a9f0-14a9a06ac5f5"/>
    <ds:schemaRef ds:uri="http://www.w3.org/XML/1998/namespace"/>
    <ds:schemaRef ds:uri="http://purl.org/dc/dcmitype/"/>
  </ds:schemaRefs>
</ds:datastoreItem>
</file>

<file path=customXml/itemProps3.xml><?xml version="1.0" encoding="utf-8"?>
<ds:datastoreItem xmlns:ds="http://schemas.openxmlformats.org/officeDocument/2006/customXml" ds:itemID="{09E21EB9-DFA4-484C-A3BC-CBC55BDCBA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778ddd-abe3-40d7-9976-70831b6a4ea3"/>
    <ds:schemaRef ds:uri="79f168ec-64bd-4fbe-a9f0-14a9a06ac5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4713</TotalTime>
  <Words>1089</Words>
  <Application>Microsoft Office PowerPoint</Application>
  <PresentationFormat>Widescreen</PresentationFormat>
  <Paragraphs>46</Paragraphs>
  <Slides>14</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Calibri Light</vt:lpstr>
      <vt:lpstr>Century Gothic</vt:lpstr>
      <vt:lpstr>Open Sans</vt:lpstr>
      <vt:lpstr>Palatino</vt:lpstr>
      <vt:lpstr>Roboto</vt:lpstr>
      <vt:lpstr>Source Sans Pro</vt:lpstr>
      <vt:lpstr>Wingdings 3</vt:lpstr>
      <vt:lpstr>Ion</vt:lpstr>
      <vt:lpstr>Pandemic Publishing Trends </vt:lpstr>
      <vt:lpstr>PowerPoint Presentation</vt:lpstr>
      <vt:lpstr>              Fast facts:  Approximately 60% of English-language books are produced through the "Big Five" publishing houses.  Amazon accounts for nearly 50% of all book sales. Publishers are forced to give Amazon significant discounts, which independent bookstores can’t compete with.   There were 5,500 independent bookstores in 7,000 locations in the United States in 1995, the year Amazon started its business. As of 2022, only 2,023 independent bookstores in 2,506  </vt:lpstr>
      <vt:lpstr>PowerPoint Presentation</vt:lpstr>
      <vt:lpstr>PowerPoint Presentation</vt:lpstr>
      <vt:lpstr>Data Gathering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concludes our presentation on Trends In Publishing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Richmond</dc:creator>
  <cp:lastModifiedBy>Ayan Ajanaku</cp:lastModifiedBy>
  <cp:revision>15</cp:revision>
  <dcterms:created xsi:type="dcterms:W3CDTF">2021-02-08T17:21:29Z</dcterms:created>
  <dcterms:modified xsi:type="dcterms:W3CDTF">2023-10-02T23:50:49Z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0x010100EAD8DDCA7554BF4DAE2A8C77CAF074DB</vt:lpwstr>
  </property>
</Properties>
</file>